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59" r:id="rId6"/>
    <p:sldId id="260" r:id="rId7"/>
    <p:sldId id="261" r:id="rId8"/>
    <p:sldId id="265" r:id="rId9"/>
    <p:sldId id="262" r:id="rId10"/>
    <p:sldId id="268" r:id="rId11"/>
    <p:sldId id="271" r:id="rId12"/>
    <p:sldId id="263" r:id="rId13"/>
    <p:sldId id="269" r:id="rId14"/>
    <p:sldId id="270" r:id="rId15"/>
    <p:sldId id="264" r:id="rId16"/>
    <p:sldId id="267" r:id="rId17"/>
    <p:sldId id="266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A7AC1-5F4B-4393-A996-4F1C4D67A3D1}" v="356" dt="2024-02-02T16:37:10.612"/>
    <p1510:client id="{5C024BF0-DECC-4025-B926-80814112AD2D}" v="310" vWet="314" dt="2024-02-02T09:00:44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62A6-0E70-4F9E-9E4F-88AF9C762237}" type="datetimeFigureOut">
              <a:rPr lang="it-IT" smtClean="0"/>
              <a:t>05/02/2024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3A9FA-5815-4773-B626-1FD1BEF4FD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12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62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2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80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8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6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2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7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9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2744" y="5395131"/>
            <a:ext cx="7693431" cy="788894"/>
          </a:xfrm>
        </p:spPr>
        <p:txBody>
          <a:bodyPr>
            <a:normAutofit fontScale="90000"/>
          </a:bodyPr>
          <a:lstStyle/>
          <a:p>
            <a:r>
              <a:rPr lang="de-DE" sz="5400"/>
              <a:t>Car </a:t>
            </a:r>
            <a:r>
              <a:rPr lang="de-DE" sz="5400" err="1"/>
              <a:t>driver</a:t>
            </a:r>
            <a:r>
              <a:rPr lang="de-DE" sz="5400"/>
              <a:t> </a:t>
            </a:r>
            <a:r>
              <a:rPr lang="de-DE" sz="5400" err="1"/>
              <a:t>drowsiness</a:t>
            </a:r>
            <a:r>
              <a:rPr lang="de-DE" sz="5400"/>
              <a:t> </a:t>
            </a:r>
            <a:r>
              <a:rPr lang="de-DE" sz="5400" err="1"/>
              <a:t>detection</a:t>
            </a:r>
            <a:endParaRPr lang="de-DE" sz="540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28113" y="5183201"/>
            <a:ext cx="3285506" cy="1220334"/>
          </a:xfrm>
        </p:spPr>
        <p:txBody>
          <a:bodyPr>
            <a:normAutofit/>
          </a:bodyPr>
          <a:lstStyle/>
          <a:p>
            <a:r>
              <a:rPr lang="de-DE" sz="2000"/>
              <a:t>Federico </a:t>
            </a:r>
            <a:r>
              <a:rPr lang="de-DE" sz="2000" err="1"/>
              <a:t>Cavedoni</a:t>
            </a:r>
          </a:p>
          <a:p>
            <a:r>
              <a:rPr lang="de-DE" sz="2000"/>
              <a:t>Francesco Bruno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(2/3): Abnormal </a:t>
            </a:r>
            <a:r>
              <a:rPr lang="de-DE" dirty="0" err="1"/>
              <a:t>classification</a:t>
            </a:r>
            <a:endParaRPr lang="de-DE" dirty="0"/>
          </a:p>
        </p:txBody>
      </p:sp>
      <p:pic>
        <p:nvPicPr>
          <p:cNvPr id="4" name="Demo 2">
            <a:hlinkClick r:id="" action="ppaction://media"/>
            <a:extLst>
              <a:ext uri="{FF2B5EF4-FFF2-40B4-BE49-F238E27FC236}">
                <a16:creationId xmlns:a16="http://schemas.microsoft.com/office/drawing/2014/main" id="{1FAFC947-2B77-F67C-6779-9F6C3F50C8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5297" y="1657349"/>
            <a:ext cx="8957733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(3/3): </a:t>
            </a:r>
            <a:r>
              <a:rPr lang="de-DE" dirty="0" err="1"/>
              <a:t>hands</a:t>
            </a:r>
            <a:r>
              <a:rPr lang="de-DE" dirty="0"/>
              <a:t> off </a:t>
            </a:r>
            <a:r>
              <a:rPr lang="de-DE" dirty="0" err="1"/>
              <a:t>steering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</p:txBody>
      </p:sp>
      <p:pic>
        <p:nvPicPr>
          <p:cNvPr id="3" name="Demo 3">
            <a:hlinkClick r:id="" action="ppaction://media"/>
            <a:extLst>
              <a:ext uri="{FF2B5EF4-FFF2-40B4-BE49-F238E27FC236}">
                <a16:creationId xmlns:a16="http://schemas.microsoft.com/office/drawing/2014/main" id="{E66957BB-A4E8-61D4-AADE-31E5B9D778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794295"/>
            <a:ext cx="8915400" cy="50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8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conclusions</a:t>
            </a:r>
            <a:endParaRPr lang="de-DE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E58486-8B08-CEBE-1F49-59D0B7E39886}"/>
              </a:ext>
            </a:extLst>
          </p:cNvPr>
          <p:cNvSpPr txBox="1"/>
          <p:nvPr/>
        </p:nvSpPr>
        <p:spPr>
          <a:xfrm>
            <a:off x="1024128" y="2477730"/>
            <a:ext cx="53782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err="1"/>
              <a:t>Improve</a:t>
            </a:r>
            <a:r>
              <a:rPr lang="it-IT" sz="2400" b="1"/>
              <a:t> the training procedure</a:t>
            </a:r>
          </a:p>
          <a:p>
            <a:r>
              <a:rPr lang="it-IT" sz="2400"/>
              <a:t>The </a:t>
            </a:r>
            <a:r>
              <a:rPr lang="it-IT" sz="2400" err="1"/>
              <a:t>classification</a:t>
            </a:r>
            <a:r>
              <a:rPr lang="it-IT" sz="2400"/>
              <a:t>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surely</a:t>
            </a:r>
            <a:r>
              <a:rPr lang="it-IT" sz="2400"/>
              <a:t> </a:t>
            </a:r>
            <a:r>
              <a:rPr lang="it-IT" sz="2400" err="1"/>
              <a:t>influenced</a:t>
            </a:r>
            <a:r>
              <a:rPr lang="it-IT" sz="2400"/>
              <a:t> by the </a:t>
            </a:r>
            <a:r>
              <a:rPr lang="it-IT" sz="2400" err="1"/>
              <a:t>unbalanced</a:t>
            </a:r>
            <a:r>
              <a:rPr lang="it-IT" sz="2400"/>
              <a:t> dataset </a:t>
            </a:r>
            <a:r>
              <a:rPr lang="it-IT" sz="2400" err="1"/>
              <a:t>used</a:t>
            </a:r>
            <a:endParaRPr lang="it-IT" sz="2400"/>
          </a:p>
          <a:p>
            <a:endParaRPr lang="it-IT" sz="2400" b="1"/>
          </a:p>
          <a:p>
            <a:endParaRPr lang="it-IT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Use a PPG </a:t>
            </a:r>
            <a:r>
              <a:rPr lang="it-IT" sz="2400" b="1" err="1"/>
              <a:t>sensor</a:t>
            </a:r>
            <a:endParaRPr lang="it-IT" sz="2400" b="1"/>
          </a:p>
          <a:p>
            <a:r>
              <a:rPr lang="it-IT" sz="2400"/>
              <a:t>For </a:t>
            </a:r>
            <a:r>
              <a:rPr lang="it-IT" sz="2400" err="1"/>
              <a:t>better</a:t>
            </a:r>
            <a:r>
              <a:rPr lang="it-IT" sz="2400"/>
              <a:t> </a:t>
            </a:r>
            <a:r>
              <a:rPr lang="it-IT" sz="2400" err="1"/>
              <a:t>classification</a:t>
            </a:r>
            <a:r>
              <a:rPr lang="it-IT" sz="2400"/>
              <a:t> due to the </a:t>
            </a:r>
            <a:r>
              <a:rPr lang="it-IT" sz="2400" err="1"/>
              <a:t>incrementing</a:t>
            </a:r>
            <a:r>
              <a:rPr lang="it-IT" sz="2400"/>
              <a:t> of the </a:t>
            </a:r>
            <a:r>
              <a:rPr lang="it-IT" sz="2400" err="1"/>
              <a:t>sensor</a:t>
            </a:r>
            <a:r>
              <a:rPr lang="it-IT" sz="2400"/>
              <a:t> </a:t>
            </a:r>
            <a:r>
              <a:rPr lang="it-IT" sz="2400" err="1"/>
              <a:t>precision</a:t>
            </a:r>
            <a:r>
              <a:rPr lang="it-IT" sz="2400"/>
              <a:t> and </a:t>
            </a:r>
            <a:r>
              <a:rPr lang="it-IT" sz="2400" err="1"/>
              <a:t>usability</a:t>
            </a:r>
            <a:endParaRPr lang="it-IT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pic>
        <p:nvPicPr>
          <p:cNvPr id="5" name="Immagine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C16E91E0-7E8E-7A5C-8D33-FEB51FC3D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1"/>
          <a:stretch/>
        </p:blipFill>
        <p:spPr bwMode="auto">
          <a:xfrm>
            <a:off x="7731842" y="920535"/>
            <a:ext cx="3169674" cy="3114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magine 6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3CC64FD2-AFB1-42FA-0723-A0ED4C8E2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20" y="4370243"/>
            <a:ext cx="4619165" cy="200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4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references</a:t>
            </a:r>
            <a:endParaRPr lang="de-DE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E3F47F-9540-D073-5A6A-E3701C7B39CA}"/>
              </a:ext>
            </a:extLst>
          </p:cNvPr>
          <p:cNvSpPr txBox="1"/>
          <p:nvPr/>
        </p:nvSpPr>
        <p:spPr>
          <a:xfrm>
            <a:off x="1024128" y="2084832"/>
            <a:ext cx="7796981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PPG Cognitive Fatigue Prediction Source: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https://www.kaggle.com/code/katariinaparkja/ppg-cognitive-fatigue-prediction</a:t>
            </a:r>
            <a:endParaRPr lang="it-IT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61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2744" y="5395131"/>
            <a:ext cx="7693431" cy="788894"/>
          </a:xfrm>
        </p:spPr>
        <p:txBody>
          <a:bodyPr>
            <a:normAutofit/>
          </a:bodyPr>
          <a:lstStyle/>
          <a:p>
            <a:r>
              <a:rPr lang="de-DE" sz="5400" err="1"/>
              <a:t>Thanks</a:t>
            </a:r>
            <a:r>
              <a:rPr lang="de-DE" sz="5400"/>
              <a:t> </a:t>
            </a:r>
            <a:r>
              <a:rPr lang="de-DE" sz="5400" err="1"/>
              <a:t>for</a:t>
            </a:r>
            <a:r>
              <a:rPr lang="de-DE" sz="5400"/>
              <a:t> </a:t>
            </a:r>
            <a:r>
              <a:rPr lang="de-DE" sz="5400" err="1"/>
              <a:t>the</a:t>
            </a:r>
            <a:r>
              <a:rPr lang="de-DE" sz="5400"/>
              <a:t> </a:t>
            </a:r>
            <a:r>
              <a:rPr lang="de-DE" sz="5400" err="1"/>
              <a:t>attention</a:t>
            </a:r>
            <a:endParaRPr lang="de-DE" sz="540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28113" y="5183201"/>
            <a:ext cx="3285506" cy="1220334"/>
          </a:xfrm>
        </p:spPr>
        <p:txBody>
          <a:bodyPr>
            <a:normAutofit/>
          </a:bodyPr>
          <a:lstStyle/>
          <a:p>
            <a:r>
              <a:rPr lang="de-DE" sz="2000"/>
              <a:t>Federico </a:t>
            </a:r>
            <a:r>
              <a:rPr lang="de-DE" sz="2000" err="1"/>
              <a:t>Cavedoni</a:t>
            </a:r>
          </a:p>
          <a:p>
            <a:r>
              <a:rPr lang="de-DE" sz="2000"/>
              <a:t>Francesco Bruno</a:t>
            </a:r>
          </a:p>
        </p:txBody>
      </p:sp>
    </p:spTree>
    <p:extLst>
      <p:ext uri="{BB962C8B-B14F-4D97-AF65-F5344CB8AC3E}">
        <p14:creationId xmlns:p14="http://schemas.microsoft.com/office/powerpoint/2010/main" val="405620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Drowsiness</a:t>
            </a:r>
            <a:r>
              <a:rPr lang="de-DE"/>
              <a:t> </a:t>
            </a:r>
            <a:r>
              <a:rPr lang="de-DE" err="1"/>
              <a:t>detection</a:t>
            </a:r>
            <a:r>
              <a:rPr lang="de-DE"/>
              <a:t> </a:t>
            </a:r>
            <a:r>
              <a:rPr lang="de-DE" err="1"/>
              <a:t>system</a:t>
            </a:r>
            <a:endParaRPr lang="de-DE"/>
          </a:p>
        </p:txBody>
      </p:sp>
      <p:pic>
        <p:nvPicPr>
          <p:cNvPr id="8" name="Immagine 7" descr="Immagine che contiene Cartoni animati, cartone animato, Animazione, clipart&#10;&#10;Descrizione generata automaticamente">
            <a:extLst>
              <a:ext uri="{FF2B5EF4-FFF2-40B4-BE49-F238E27FC236}">
                <a16:creationId xmlns:a16="http://schemas.microsoft.com/office/drawing/2014/main" id="{D65FB3D0-E29F-91BB-F9F9-5BE7CA9D5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5184"/>
            <a:ext cx="5248136" cy="250054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37C7E7-298A-69B2-AD15-46DEC0D8022D}"/>
              </a:ext>
            </a:extLst>
          </p:cNvPr>
          <p:cNvSpPr txBox="1"/>
          <p:nvPr/>
        </p:nvSpPr>
        <p:spPr>
          <a:xfrm>
            <a:off x="847864" y="3080625"/>
            <a:ext cx="46510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/>
              <a:t>A system </a:t>
            </a:r>
            <a:r>
              <a:rPr lang="it-IT" sz="3200" err="1"/>
              <a:t>capable</a:t>
            </a:r>
            <a:r>
              <a:rPr lang="it-IT" sz="3200"/>
              <a:t> of </a:t>
            </a:r>
            <a:r>
              <a:rPr lang="it-IT" sz="3200" err="1"/>
              <a:t>understanding</a:t>
            </a:r>
            <a:r>
              <a:rPr lang="it-IT" sz="3200"/>
              <a:t> </a:t>
            </a:r>
            <a:r>
              <a:rPr lang="it-IT" sz="3200" err="1"/>
              <a:t>if</a:t>
            </a:r>
            <a:r>
              <a:rPr lang="it-IT" sz="3200"/>
              <a:t> the </a:t>
            </a:r>
          </a:p>
          <a:p>
            <a:r>
              <a:rPr lang="it-IT" sz="3200"/>
              <a:t>driver </a:t>
            </a:r>
            <a:r>
              <a:rPr lang="it-IT" sz="3200" err="1"/>
              <a:t>is</a:t>
            </a:r>
            <a:r>
              <a:rPr lang="it-IT" sz="3200"/>
              <a:t> </a:t>
            </a:r>
            <a:r>
              <a:rPr lang="it-IT" sz="3200" err="1"/>
              <a:t>falling</a:t>
            </a:r>
            <a:r>
              <a:rPr lang="it-IT" sz="3200"/>
              <a:t> </a:t>
            </a:r>
            <a:r>
              <a:rPr lang="it-IT" sz="3200" err="1"/>
              <a:t>asleep</a:t>
            </a:r>
            <a:r>
              <a:rPr lang="it-IT" sz="3200"/>
              <a:t> by </a:t>
            </a:r>
            <a:r>
              <a:rPr lang="it-IT" sz="3200" err="1"/>
              <a:t>analysing</a:t>
            </a:r>
            <a:r>
              <a:rPr lang="it-IT" sz="3200"/>
              <a:t> </a:t>
            </a:r>
            <a:r>
              <a:rPr lang="it-IT" sz="3200" err="1"/>
              <a:t>his</a:t>
            </a:r>
            <a:r>
              <a:rPr lang="it-IT" sz="3200"/>
              <a:t> </a:t>
            </a:r>
            <a:r>
              <a:rPr lang="it-IT" sz="3200" err="1"/>
              <a:t>hearthbeat</a:t>
            </a:r>
            <a:endParaRPr lang="it-IT" sz="3200"/>
          </a:p>
        </p:txBody>
      </p:sp>
    </p:spTree>
    <p:extLst>
      <p:ext uri="{BB962C8B-B14F-4D97-AF65-F5344CB8AC3E}">
        <p14:creationId xmlns:p14="http://schemas.microsoft.com/office/powerpoint/2010/main" val="279374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System </a:t>
            </a:r>
            <a:r>
              <a:rPr lang="de-DE" err="1"/>
              <a:t>description</a:t>
            </a:r>
            <a:endParaRPr lang="de-DE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EF9346-4A33-4E9D-85AD-B6B3099A2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64" y="1096427"/>
            <a:ext cx="5629743" cy="4665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FFAB96-7FAF-BB47-B4D0-948D322CF5BA}"/>
              </a:ext>
            </a:extLst>
          </p:cNvPr>
          <p:cNvSpPr txBox="1"/>
          <p:nvPr/>
        </p:nvSpPr>
        <p:spPr>
          <a:xfrm>
            <a:off x="845574" y="2095513"/>
            <a:ext cx="3677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The system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composed</a:t>
            </a:r>
            <a:r>
              <a:rPr lang="it-IT" sz="2400"/>
              <a:t> of:</a:t>
            </a:r>
          </a:p>
          <a:p>
            <a:endParaRPr lang="it-IT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ECG Sensor             (</a:t>
            </a:r>
            <a:r>
              <a:rPr lang="it-IT" sz="2400" b="1" err="1"/>
              <a:t>Polar</a:t>
            </a:r>
            <a:r>
              <a:rPr lang="it-IT" sz="2400" b="1"/>
              <a:t> T34)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Sensor Controller (</a:t>
            </a:r>
            <a:r>
              <a:rPr lang="it-IT" sz="2400" b="1" err="1"/>
              <a:t>Raspberry</a:t>
            </a:r>
            <a:r>
              <a:rPr lang="it-IT" sz="2400" b="1"/>
              <a:t> PI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err="1"/>
              <a:t>Classification</a:t>
            </a:r>
            <a:r>
              <a:rPr lang="it-IT" sz="2400" b="1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210053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prototype </a:t>
            </a:r>
            <a:r>
              <a:rPr lang="de-DE" err="1"/>
              <a:t>description</a:t>
            </a:r>
            <a:r>
              <a:rPr lang="de-DE"/>
              <a:t> (1/2)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525CAC-A924-66B9-6D81-62A3AEBD21AA}"/>
              </a:ext>
            </a:extLst>
          </p:cNvPr>
          <p:cNvSpPr txBox="1"/>
          <p:nvPr/>
        </p:nvSpPr>
        <p:spPr>
          <a:xfrm>
            <a:off x="1024128" y="1792444"/>
            <a:ext cx="384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/>
              <a:t>Hardware </a:t>
            </a:r>
            <a:r>
              <a:rPr lang="it-IT" sz="3200" b="1" err="1"/>
              <a:t>description</a:t>
            </a:r>
            <a:endParaRPr lang="it-IT" sz="3200" b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858874D-98F5-7BAA-D505-9EB55E690194}"/>
              </a:ext>
            </a:extLst>
          </p:cNvPr>
          <p:cNvSpPr txBox="1"/>
          <p:nvPr/>
        </p:nvSpPr>
        <p:spPr>
          <a:xfrm>
            <a:off x="1771379" y="2787150"/>
            <a:ext cx="234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/>
              <a:t>Polar</a:t>
            </a:r>
            <a:r>
              <a:rPr lang="it-IT" sz="2400"/>
              <a:t> T34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CC362B-90C8-A7BC-1134-43663CC26DB2}"/>
              </a:ext>
            </a:extLst>
          </p:cNvPr>
          <p:cNvSpPr txBox="1"/>
          <p:nvPr/>
        </p:nvSpPr>
        <p:spPr>
          <a:xfrm>
            <a:off x="1771379" y="5298652"/>
            <a:ext cx="234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/>
              <a:t>Raspberry</a:t>
            </a:r>
            <a:r>
              <a:rPr lang="it-IT" sz="2400"/>
              <a:t> PI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138DDA8-C432-E1E4-6E00-269D0D868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91" y="1969653"/>
            <a:ext cx="4138267" cy="1181679"/>
          </a:xfrm>
          <a:prstGeom prst="rect">
            <a:avLst/>
          </a:prstGeom>
        </p:spPr>
      </p:pic>
      <p:pic>
        <p:nvPicPr>
          <p:cNvPr id="9" name="Immagine 8" descr="Immagine che contiene elettronica, Componente elettrico, Componente di circuito, Componente di circuito passivo&#10;&#10;Descrizione generata automaticamente">
            <a:extLst>
              <a:ext uri="{FF2B5EF4-FFF2-40B4-BE49-F238E27FC236}">
                <a16:creationId xmlns:a16="http://schemas.microsoft.com/office/drawing/2014/main" id="{5A791CF9-505E-7CC1-8826-DBD4ED5682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4693290"/>
            <a:ext cx="3164258" cy="18858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29ECE7-1166-8E3E-97B1-2E52542CAA56}"/>
              </a:ext>
            </a:extLst>
          </p:cNvPr>
          <p:cNvSpPr txBox="1"/>
          <p:nvPr/>
        </p:nvSpPr>
        <p:spPr>
          <a:xfrm>
            <a:off x="1771379" y="4061102"/>
            <a:ext cx="3743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Polar Heart Rate Receiver</a:t>
            </a:r>
            <a:endParaRPr lang="it-IT" sz="2400"/>
          </a:p>
        </p:txBody>
      </p:sp>
      <p:pic>
        <p:nvPicPr>
          <p:cNvPr id="8" name="Immagine 7" descr="Immagine che contiene elettronica, Componente elettrico, Componente di circuito, Componente di circuito passivo&#10;&#10;Descrizione generata automaticamente">
            <a:extLst>
              <a:ext uri="{FF2B5EF4-FFF2-40B4-BE49-F238E27FC236}">
                <a16:creationId xmlns:a16="http://schemas.microsoft.com/office/drawing/2014/main" id="{DAA2B763-7CD5-D7AB-90DC-BA9427836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8492" r="8196" b="8665"/>
          <a:stretch/>
        </p:blipFill>
        <p:spPr bwMode="auto">
          <a:xfrm>
            <a:off x="8328025" y="3636604"/>
            <a:ext cx="1117600" cy="848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762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prototype </a:t>
            </a:r>
            <a:r>
              <a:rPr lang="de-DE" err="1"/>
              <a:t>description</a:t>
            </a:r>
            <a:r>
              <a:rPr lang="de-DE"/>
              <a:t> (2/2)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525CAC-A924-66B9-6D81-62A3AEBD21AA}"/>
              </a:ext>
            </a:extLst>
          </p:cNvPr>
          <p:cNvSpPr txBox="1"/>
          <p:nvPr/>
        </p:nvSpPr>
        <p:spPr>
          <a:xfrm>
            <a:off x="6915936" y="2115151"/>
            <a:ext cx="472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err="1"/>
              <a:t>Classifier</a:t>
            </a:r>
            <a:r>
              <a:rPr lang="it-IT" sz="3200" b="1"/>
              <a:t> Server Software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066551-48F1-FBE5-1C17-0FCFB6255E60}"/>
              </a:ext>
            </a:extLst>
          </p:cNvPr>
          <p:cNvSpPr txBox="1"/>
          <p:nvPr/>
        </p:nvSpPr>
        <p:spPr>
          <a:xfrm>
            <a:off x="905661" y="3124641"/>
            <a:ext cx="3460955" cy="271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Communication_API.py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Controller_firmware.py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Hearth_beat_analysis.py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Sensor_driver.py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E308BF1D-3048-D641-4961-0B28BEADD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18" y="414120"/>
            <a:ext cx="1257308" cy="13783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E2822D-8058-7731-6AC4-888D48F24AA0}"/>
              </a:ext>
            </a:extLst>
          </p:cNvPr>
          <p:cNvSpPr txBox="1"/>
          <p:nvPr/>
        </p:nvSpPr>
        <p:spPr>
          <a:xfrm>
            <a:off x="6915936" y="3230879"/>
            <a:ext cx="3460955" cy="1959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Communication_API.py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Project_network.py</a:t>
            </a:r>
            <a:endParaRPr lang="it-IT" sz="1600" b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Thread_receiver.py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it-IT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B7976E-E7FA-A467-65BB-2CF3634D9C06}"/>
              </a:ext>
            </a:extLst>
          </p:cNvPr>
          <p:cNvSpPr txBox="1"/>
          <p:nvPr/>
        </p:nvSpPr>
        <p:spPr>
          <a:xfrm>
            <a:off x="1024128" y="2115151"/>
            <a:ext cx="384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/>
              <a:t>Controller Software</a:t>
            </a:r>
          </a:p>
        </p:txBody>
      </p:sp>
    </p:spTree>
    <p:extLst>
      <p:ext uri="{BB962C8B-B14F-4D97-AF65-F5344CB8AC3E}">
        <p14:creationId xmlns:p14="http://schemas.microsoft.com/office/powerpoint/2010/main" val="149831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Performance </a:t>
            </a:r>
            <a:r>
              <a:rPr lang="de-DE" dirty="0" err="1"/>
              <a:t>evaluation</a:t>
            </a:r>
            <a:r>
              <a:rPr lang="de-DE" dirty="0"/>
              <a:t> (1/3)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0F7551-3006-953C-A9A3-EEA9C4753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20" y="2327453"/>
            <a:ext cx="6084216" cy="103751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347FE4-3187-BDC1-B229-7B6A7FB54D86}"/>
              </a:ext>
            </a:extLst>
          </p:cNvPr>
          <p:cNvSpPr txBox="1"/>
          <p:nvPr/>
        </p:nvSpPr>
        <p:spPr>
          <a:xfrm>
            <a:off x="851785" y="2327453"/>
            <a:ext cx="46703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err="1"/>
              <a:t>KNeighborsClassifier</a:t>
            </a:r>
            <a:endParaRPr lang="it-IT" sz="2400" b="1"/>
          </a:p>
          <a:p>
            <a:r>
              <a:rPr lang="it-IT" sz="2400" err="1"/>
              <a:t>KNeighborsClassifier</a:t>
            </a:r>
            <a:r>
              <a:rPr lang="it-IT" sz="2400"/>
              <a:t>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used</a:t>
            </a:r>
            <a:r>
              <a:rPr lang="it-IT" sz="2400"/>
              <a:t> </a:t>
            </a:r>
            <a:r>
              <a:rPr lang="it-IT" sz="2400" err="1"/>
              <a:t>because</a:t>
            </a:r>
            <a:r>
              <a:rPr lang="it-IT" sz="2400"/>
              <a:t> </a:t>
            </a:r>
            <a:r>
              <a:rPr lang="it-IT" sz="2400" err="1"/>
              <a:t>it</a:t>
            </a:r>
            <a:r>
              <a:rPr lang="it-IT" sz="2400"/>
              <a:t> </a:t>
            </a:r>
            <a:r>
              <a:rPr lang="it-IT" sz="2400" err="1"/>
              <a:t>has</a:t>
            </a:r>
            <a:r>
              <a:rPr lang="it-IT" sz="2400"/>
              <a:t> </a:t>
            </a:r>
            <a:r>
              <a:rPr lang="it-IT" sz="2400" err="1"/>
              <a:t>great</a:t>
            </a:r>
            <a:r>
              <a:rPr lang="it-IT" sz="2400"/>
              <a:t> </a:t>
            </a:r>
            <a:r>
              <a:rPr lang="it-IT" sz="2400" err="1"/>
              <a:t>accuracy</a:t>
            </a:r>
            <a:r>
              <a:rPr lang="it-IT" sz="2400"/>
              <a:t> and good </a:t>
            </a:r>
            <a:r>
              <a:rPr lang="it-IT" sz="2400" err="1"/>
              <a:t>precision</a:t>
            </a:r>
            <a:r>
              <a:rPr lang="it-IT" sz="2400"/>
              <a:t>, </a:t>
            </a:r>
            <a:r>
              <a:rPr lang="it-IT" sz="2400" err="1"/>
              <a:t>respect</a:t>
            </a:r>
            <a:r>
              <a:rPr lang="it-IT" sz="2400"/>
              <a:t> to </a:t>
            </a:r>
            <a:r>
              <a:rPr lang="it-IT" sz="2400" err="1"/>
              <a:t>other</a:t>
            </a:r>
            <a:r>
              <a:rPr lang="it-IT" sz="2400"/>
              <a:t> </a:t>
            </a:r>
            <a:r>
              <a:rPr lang="it-IT" sz="2400" err="1"/>
              <a:t>types</a:t>
            </a:r>
            <a:r>
              <a:rPr lang="it-IT" sz="2400"/>
              <a:t> of </a:t>
            </a:r>
            <a:r>
              <a:rPr lang="it-IT" sz="2400" err="1"/>
              <a:t>classifiers</a:t>
            </a:r>
            <a:endParaRPr lang="it-IT" sz="24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40885E-D6F2-8007-2784-E7A56A8ADBA0}"/>
              </a:ext>
            </a:extLst>
          </p:cNvPr>
          <p:cNvSpPr txBox="1"/>
          <p:nvPr/>
        </p:nvSpPr>
        <p:spPr>
          <a:xfrm>
            <a:off x="1024128" y="4714568"/>
            <a:ext cx="4275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Scheduling</a:t>
            </a:r>
          </a:p>
          <a:p>
            <a:r>
              <a:rPr lang="it-IT" sz="2400"/>
              <a:t>Scheduling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managed</a:t>
            </a:r>
            <a:r>
              <a:rPr lang="it-IT" sz="2400"/>
              <a:t> by the </a:t>
            </a:r>
            <a:r>
              <a:rPr lang="it-IT" sz="2400" err="1"/>
              <a:t>Raspbian</a:t>
            </a:r>
            <a:r>
              <a:rPr lang="it-IT" sz="2400"/>
              <a:t> O.S.</a:t>
            </a:r>
          </a:p>
        </p:txBody>
      </p:sp>
      <p:pic>
        <p:nvPicPr>
          <p:cNvPr id="7" name="Immagine 6" descr="Immagine che contiene frutto, clipart, disegno, bacca&#10;&#10;Descrizione generata automaticamente">
            <a:extLst>
              <a:ext uri="{FF2B5EF4-FFF2-40B4-BE49-F238E27FC236}">
                <a16:creationId xmlns:a16="http://schemas.microsoft.com/office/drawing/2014/main" id="{6B99A981-3DBE-B5D9-2223-56AF7E66C7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19" y="4714568"/>
            <a:ext cx="1543073" cy="13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2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Performance </a:t>
            </a:r>
            <a:r>
              <a:rPr lang="de-DE" dirty="0" err="1"/>
              <a:t>evaluation</a:t>
            </a:r>
            <a:r>
              <a:rPr lang="de-DE" dirty="0"/>
              <a:t> (2/3)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347FE4-3187-BDC1-B229-7B6A7FB54D86}"/>
              </a:ext>
            </a:extLst>
          </p:cNvPr>
          <p:cNvSpPr txBox="1"/>
          <p:nvPr/>
        </p:nvSpPr>
        <p:spPr>
          <a:xfrm>
            <a:off x="723900" y="1954769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/>
              <a:t>Our</a:t>
            </a:r>
            <a:r>
              <a:rPr lang="it-IT" sz="2800"/>
              <a:t> </a:t>
            </a:r>
            <a:r>
              <a:rPr lang="it-IT" sz="2800" err="1"/>
              <a:t>SamplingTask</a:t>
            </a:r>
            <a:r>
              <a:rPr lang="it-IT" sz="2800"/>
              <a:t> </a:t>
            </a:r>
            <a:r>
              <a:rPr lang="it-IT" sz="2800" err="1"/>
              <a:t>is</a:t>
            </a:r>
            <a:r>
              <a:rPr lang="it-IT" sz="2800"/>
              <a:t>:   (</a:t>
            </a:r>
            <a:r>
              <a:rPr lang="it-IT" sz="2800" b="1"/>
              <a:t>Soft – </a:t>
            </a:r>
            <a:r>
              <a:rPr lang="it-IT" sz="2800" b="1" err="1"/>
              <a:t>Firm</a:t>
            </a:r>
            <a:r>
              <a:rPr lang="it-IT" sz="2800" b="1"/>
              <a:t> – Hard) Real Time?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40885E-D6F2-8007-2784-E7A56A8ADBA0}"/>
              </a:ext>
            </a:extLst>
          </p:cNvPr>
          <p:cNvSpPr txBox="1"/>
          <p:nvPr/>
        </p:nvSpPr>
        <p:spPr>
          <a:xfrm>
            <a:off x="723900" y="2871147"/>
            <a:ext cx="8396670" cy="17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Firm-Task</a:t>
            </a:r>
            <a:r>
              <a:rPr lang="en-US" sz="2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because with deadline miss, it will lose the </a:t>
            </a:r>
            <a:r>
              <a:rPr lang="en-US" sz="2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becoming useless for the system. This event has been handled invalidating the session</a:t>
            </a:r>
            <a:r>
              <a:rPr lang="it-IT" sz="2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sz="260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restarting</a:t>
            </a:r>
            <a:r>
              <a:rPr lang="it-IT" sz="2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sampling session (60s). </a:t>
            </a:r>
            <a:endParaRPr lang="it-IT" sz="2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inker ">
            <a:extLst>
              <a:ext uri="{FF2B5EF4-FFF2-40B4-BE49-F238E27FC236}">
                <a16:creationId xmlns:a16="http://schemas.microsoft.com/office/drawing/2014/main" id="{8EF7D57E-05C4-A031-8299-7C6906D23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1630936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C82012-C231-F898-A6BA-44D381E41929}"/>
              </a:ext>
            </a:extLst>
          </p:cNvPr>
          <p:cNvSpPr txBox="1"/>
          <p:nvPr/>
        </p:nvSpPr>
        <p:spPr>
          <a:xfrm>
            <a:off x="1938337" y="5172974"/>
            <a:ext cx="168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/>
              <a:t>Periodic</a:t>
            </a:r>
            <a:r>
              <a:rPr lang="it-IT" sz="2800"/>
              <a:t> 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86DA8F-AD37-A0D4-3978-26E81F86AF52}"/>
              </a:ext>
            </a:extLst>
          </p:cNvPr>
          <p:cNvSpPr txBox="1"/>
          <p:nvPr/>
        </p:nvSpPr>
        <p:spPr>
          <a:xfrm>
            <a:off x="4643436" y="5172974"/>
            <a:ext cx="1919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/>
              <a:t>Aperiodic</a:t>
            </a:r>
            <a:r>
              <a:rPr lang="it-IT" sz="2800"/>
              <a:t> 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5D5407-4CB6-15DD-9B75-14B38567A46F}"/>
              </a:ext>
            </a:extLst>
          </p:cNvPr>
          <p:cNvSpPr txBox="1"/>
          <p:nvPr/>
        </p:nvSpPr>
        <p:spPr>
          <a:xfrm>
            <a:off x="7810873" y="5172974"/>
            <a:ext cx="446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err="1"/>
              <a:t>Sporadic</a:t>
            </a:r>
            <a:r>
              <a:rPr lang="it-IT" sz="2800" b="1"/>
              <a:t> ?</a:t>
            </a:r>
          </a:p>
          <a:p>
            <a:r>
              <a:rPr lang="it-IT" sz="2000" err="1"/>
              <a:t>Minumum</a:t>
            </a:r>
            <a:r>
              <a:rPr lang="it-IT" sz="2000"/>
              <a:t> </a:t>
            </a:r>
            <a:r>
              <a:rPr lang="it-IT" sz="2000" err="1"/>
              <a:t>Interrival</a:t>
            </a:r>
            <a:r>
              <a:rPr lang="it-IT" sz="2000"/>
              <a:t> Time ~ 272mS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8BA265E-AC1A-F1D0-1A4C-73961E320B1C}"/>
              </a:ext>
            </a:extLst>
          </p:cNvPr>
          <p:cNvGrpSpPr/>
          <p:nvPr/>
        </p:nvGrpSpPr>
        <p:grpSpPr>
          <a:xfrm>
            <a:off x="9120569" y="5934319"/>
            <a:ext cx="1162048" cy="823794"/>
            <a:chOff x="10044299" y="4042594"/>
            <a:chExt cx="1723037" cy="1228725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44221B9-237A-29F6-980D-07F1DE607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4299" y="4042594"/>
              <a:ext cx="1228725" cy="1228725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B8D4702-F33D-8BA0-5D5C-3E5C26EB5187}"/>
                </a:ext>
              </a:extLst>
            </p:cNvPr>
            <p:cNvSpPr txBox="1"/>
            <p:nvPr/>
          </p:nvSpPr>
          <p:spPr>
            <a:xfrm>
              <a:off x="10057180" y="4078964"/>
              <a:ext cx="1710156" cy="459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solidFill>
                    <a:schemeClr val="bg1"/>
                  </a:solidFill>
                </a:rPr>
                <a:t>220BPM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198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4C7-0270-6963-A162-AF9A75659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D610B-B44C-3FCB-791A-2C7BE88A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28" y="585216"/>
            <a:ext cx="9720072" cy="1499616"/>
          </a:xfrm>
        </p:spPr>
        <p:txBody>
          <a:bodyPr>
            <a:normAutofit/>
          </a:bodyPr>
          <a:lstStyle/>
          <a:p>
            <a:r>
              <a:rPr lang="de-DE" dirty="0"/>
              <a:t>Performance </a:t>
            </a:r>
            <a:r>
              <a:rPr lang="de-DE" dirty="0" err="1"/>
              <a:t>evaluation</a:t>
            </a:r>
            <a:r>
              <a:rPr lang="de-DE" dirty="0"/>
              <a:t> (3/3)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B09AE0-FDA0-042D-E07B-9E1994DE7636}"/>
              </a:ext>
            </a:extLst>
          </p:cNvPr>
          <p:cNvSpPr txBox="1"/>
          <p:nvPr/>
        </p:nvSpPr>
        <p:spPr>
          <a:xfrm>
            <a:off x="1995489" y="1823222"/>
            <a:ext cx="29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Deadline Analysis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F5002C-80B1-2B44-6634-DF3ACB8FFFDB}"/>
              </a:ext>
            </a:extLst>
          </p:cNvPr>
          <p:cNvSpPr txBox="1"/>
          <p:nvPr/>
        </p:nvSpPr>
        <p:spPr>
          <a:xfrm>
            <a:off x="637335" y="2699256"/>
            <a:ext cx="5753939" cy="348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Sampling session</a:t>
            </a:r>
            <a: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~4 hours</a:t>
            </a:r>
            <a:b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2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</a:t>
            </a:r>
            <a:r>
              <a:rPr lang="it-IT" sz="26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Interarrival</a:t>
            </a:r>
            <a:r>
              <a:rPr lang="it-IT" sz="2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Time</a:t>
            </a:r>
            <a: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~272mS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WCET </a:t>
            </a:r>
            <a:r>
              <a:rPr lang="it-IT" sz="2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taskISR</a:t>
            </a:r>
            <a: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~510uS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WCET </a:t>
            </a:r>
            <a:r>
              <a:rPr lang="it-IT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MainThread</a:t>
            </a:r>
            <a:r>
              <a:rPr lang="it-IT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~140mS</a:t>
            </a:r>
            <a:endParaRPr lang="it-IT" sz="2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80F7265-211C-C5FB-F314-08B2F53A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045070"/>
            <a:ext cx="4895850" cy="26939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434C57E-ADE4-3478-E467-A7A9B6EC7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4011410"/>
            <a:ext cx="4771443" cy="269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(1/3): Normal </a:t>
            </a:r>
            <a:r>
              <a:rPr lang="de-DE" dirty="0" err="1"/>
              <a:t>situation</a:t>
            </a:r>
            <a:endParaRPr lang="de-DE" dirty="0"/>
          </a:p>
        </p:txBody>
      </p:sp>
      <p:pic>
        <p:nvPicPr>
          <p:cNvPr id="10" name="Demo 1">
            <a:hlinkClick r:id="" action="ppaction://media"/>
            <a:extLst>
              <a:ext uri="{FF2B5EF4-FFF2-40B4-BE49-F238E27FC236}">
                <a16:creationId xmlns:a16="http://schemas.microsoft.com/office/drawing/2014/main" id="{456FCDDF-8A5D-42EC-9EA9-2C847B48E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781175"/>
            <a:ext cx="9025467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1E4B8F4311494D853D1D1403F9AC06" ma:contentTypeVersion="10" ma:contentTypeDescription="Create a new document." ma:contentTypeScope="" ma:versionID="1146c984cf06f21e25f29df43d1f6823">
  <xsd:schema xmlns:xsd="http://www.w3.org/2001/XMLSchema" xmlns:xs="http://www.w3.org/2001/XMLSchema" xmlns:p="http://schemas.microsoft.com/office/2006/metadata/properties" xmlns:ns2="d73229f1-3a5f-4344-bf7d-2ac33c316928" xmlns:ns3="e0f45cf0-0979-46a5-803b-49ea078448ff" targetNamespace="http://schemas.microsoft.com/office/2006/metadata/properties" ma:root="true" ma:fieldsID="ee5941d5688adffc1e5efb6742f4c3d4" ns2:_="" ns3:_="">
    <xsd:import namespace="d73229f1-3a5f-4344-bf7d-2ac33c316928"/>
    <xsd:import namespace="e0f45cf0-0979-46a5-803b-49ea078448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229f1-3a5f-4344-bf7d-2ac33c3169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916a575-a2c4-47fb-bb3c-b06084ed58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f45cf0-0979-46a5-803b-49ea078448f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62024e9-bca5-4ae3-adfc-dae5c4bdc204}" ma:internalName="TaxCatchAll" ma:showField="CatchAllData" ma:web="e0f45cf0-0979-46a5-803b-49ea078448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0f45cf0-0979-46a5-803b-49ea078448ff" xsi:nil="true"/>
    <lcf76f155ced4ddcb4097134ff3c332f xmlns="d73229f1-3a5f-4344-bf7d-2ac33c31692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EF4F4F8-A686-4B94-B07F-E21722D5FE2B}">
  <ds:schemaRefs>
    <ds:schemaRef ds:uri="d73229f1-3a5f-4344-bf7d-2ac33c316928"/>
    <ds:schemaRef ds:uri="e0f45cf0-0979-46a5-803b-49ea078448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E3727A-26BD-472A-8698-61576C7607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69446F-556C-4D54-8177-5E4C33E70162}">
  <ds:schemaRefs>
    <ds:schemaRef ds:uri="e0f45cf0-0979-46a5-803b-49ea078448ff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d73229f1-3a5f-4344-bf7d-2ac33c31692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336</Words>
  <Application>Microsoft Office PowerPoint</Application>
  <PresentationFormat>Widescreen</PresentationFormat>
  <Paragraphs>70</Paragraphs>
  <Slides>14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Tw Cen MT</vt:lpstr>
      <vt:lpstr>Tw Cen MT Condensed</vt:lpstr>
      <vt:lpstr>Wingdings 3</vt:lpstr>
      <vt:lpstr>Integral</vt:lpstr>
      <vt:lpstr>Car driver drowsiness detection</vt:lpstr>
      <vt:lpstr>Drowsiness detection system</vt:lpstr>
      <vt:lpstr>System description</vt:lpstr>
      <vt:lpstr>prototype description (1/2)</vt:lpstr>
      <vt:lpstr>prototype description (2/2)</vt:lpstr>
      <vt:lpstr>Performance evaluation (1/3)</vt:lpstr>
      <vt:lpstr>Performance evaluation (2/3)</vt:lpstr>
      <vt:lpstr>Performance evaluation (3/3)</vt:lpstr>
      <vt:lpstr>Demo (1/3): Normal situation</vt:lpstr>
      <vt:lpstr>Demo (2/3): Abnormal classification</vt:lpstr>
      <vt:lpstr>Demo (3/3): hands off steering wheel</vt:lpstr>
      <vt:lpstr>conclusions</vt:lpstr>
      <vt:lpstr>references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cavedoni</dc:creator>
  <cp:lastModifiedBy>Francesco Bruno</cp:lastModifiedBy>
  <cp:revision>15</cp:revision>
  <dcterms:created xsi:type="dcterms:W3CDTF">2023-11-10T17:39:16Z</dcterms:created>
  <dcterms:modified xsi:type="dcterms:W3CDTF">2024-02-05T20:14:40Z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0x010100351E4B8F4311494D853D1D1403F9AC06</vt:lpwstr>
  </property>
  <property fmtid="{D5CDD505-2E9C-101B-9397-08002B2CF9AE}" pid="3" name="MediaServiceImageTags">
    <vt:lpwstr/>
  </property>
</Properties>
</file>